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19"/>
  </p:notesMasterIdLst>
  <p:sldIdLst>
    <p:sldId id="272" r:id="rId2"/>
    <p:sldId id="342" r:id="rId3"/>
    <p:sldId id="343" r:id="rId4"/>
    <p:sldId id="344" r:id="rId5"/>
    <p:sldId id="345" r:id="rId6"/>
    <p:sldId id="346" r:id="rId7"/>
    <p:sldId id="347" r:id="rId8"/>
    <p:sldId id="348" r:id="rId9"/>
    <p:sldId id="349" r:id="rId10"/>
    <p:sldId id="350" r:id="rId11"/>
    <p:sldId id="351" r:id="rId12"/>
    <p:sldId id="352" r:id="rId13"/>
    <p:sldId id="353" r:id="rId14"/>
    <p:sldId id="354" r:id="rId15"/>
    <p:sldId id="355" r:id="rId16"/>
    <p:sldId id="356" r:id="rId17"/>
    <p:sldId id="28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epak Gangadharan" initials="DG" lastIdx="1" clrIdx="0">
    <p:extLst>
      <p:ext uri="{19B8F6BF-5375-455C-9EA6-DF929625EA0E}">
        <p15:presenceInfo xmlns:p15="http://schemas.microsoft.com/office/powerpoint/2012/main" userId="d4adaaab489a7fe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D4C9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799B23B-EC83-4686-B30A-512413B5E67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6" autoAdjust="0"/>
    <p:restoredTop sz="94660"/>
  </p:normalViewPr>
  <p:slideViewPr>
    <p:cSldViewPr snapToGrid="0">
      <p:cViewPr varScale="1">
        <p:scale>
          <a:sx n="63" d="100"/>
          <a:sy n="63" d="100"/>
        </p:scale>
        <p:origin x="6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BD4573-58E7-4156-A133-2731F5F8D1A6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B0CF2-7F87-4E02-A248-870047730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81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133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6208894"/>
            <a:ext cx="12192000" cy="649106"/>
            <a:chOff x="0" y="6208894"/>
            <a:chExt cx="12192000" cy="649106"/>
          </a:xfrm>
        </p:grpSpPr>
        <p:sp>
          <p:nvSpPr>
            <p:cNvPr id="2" name="Rectangle 1"/>
            <p:cNvSpPr/>
            <p:nvPr/>
          </p:nvSpPr>
          <p:spPr>
            <a:xfrm>
              <a:off x="3048" y="6220178"/>
              <a:ext cx="12188952" cy="637822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0" y="6208894"/>
              <a:ext cx="12192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0912D-8E72-49D4-B549-67511B7C9267}" type="datetime1">
              <a:rPr lang="en-US" smtClean="0"/>
              <a:t>11/18/2020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Real-Time Systems (Monsoon 2020)</a:t>
            </a: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2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31687-46EC-47AF-BF43-C7C9A3403E0F}" type="datetime1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Real-Time Systems (Monsoon 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7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37158-976E-4ABB-A30E-5688B092AF91}" type="datetime1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Real-Time Systems (Monsoon 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75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C0A3C-16B8-43A2-B7F6-B4E548296C17}" type="datetime1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Real-Time Systems (Monsoon 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8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BF12C-F8E9-42D3-9206-D39B4F0BCD9F}" type="datetime1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Real-Time Systems (Monsoon 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9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FBF6D-2FB0-4CDB-A33F-62227B388542}" type="datetime1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Real-Time Systems (Monsoon 2020)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EF125-CD97-4E97-A568-26E05619AADB}" type="datetime1">
              <a:rPr lang="en-US" smtClean="0"/>
              <a:t>11/18/2020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Real-Time Systems (Monsoon 2020)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18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05E16-9DEC-4A00-AC33-692D655A5747}" type="datetime1">
              <a:rPr lang="en-US" smtClean="0"/>
              <a:t>11/18/2020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Real-Time Systems (Monsoon 2020)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1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77BB7-BABC-482E-8F4D-31626AB6B4AC}" type="datetime1">
              <a:rPr lang="en-US" smtClean="0"/>
              <a:t>11/18/2020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Real-Time Systems (Monsoon 2020)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A1504-27E7-4A78-8FD7-80564F354CAD}" type="datetime1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Real-Time Systems (Monsoon 2020)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2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4221004" y="1108077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10672179" y="5359769"/>
            <a:ext cx="207264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8FC53-D590-426E-8A32-36528336458C}" type="datetime1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Real-Time Systems (Monsoon 2020)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962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-29028" y="-7144"/>
            <a:ext cx="12240731" cy="6879658"/>
            <a:chOff x="0" y="-21658"/>
            <a:chExt cx="12240731" cy="6879658"/>
          </a:xfrm>
        </p:grpSpPr>
        <p:sp>
          <p:nvSpPr>
            <p:cNvPr id="26" name="Rectangle 25"/>
            <p:cNvSpPr/>
            <p:nvPr/>
          </p:nvSpPr>
          <p:spPr>
            <a:xfrm>
              <a:off x="31633" y="0"/>
              <a:ext cx="1218895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0" y="-21658"/>
              <a:ext cx="12240731" cy="1041400"/>
              <a:chOff x="-25356" y="-7144"/>
              <a:chExt cx="12240731" cy="1041400"/>
            </a:xfrm>
          </p:grpSpPr>
          <p:sp>
            <p:nvSpPr>
              <p:cNvPr id="28" name="Freeform 27"/>
              <p:cNvSpPr>
                <a:spLocks/>
              </p:cNvSpPr>
              <p:nvPr/>
            </p:nvSpPr>
            <p:spPr bwMode="auto">
              <a:xfrm>
                <a:off x="-12700" y="-7144"/>
                <a:ext cx="12217400" cy="1041400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6" y="2"/>
                  </a:cxn>
                  <a:cxn ang="0">
                    <a:pos x="2542" y="0"/>
                  </a:cxn>
                  <a:cxn ang="0">
                    <a:pos x="4374" y="367"/>
                  </a:cxn>
                  <a:cxn ang="0">
                    <a:pos x="5766" y="55"/>
                  </a:cxn>
                  <a:cxn ang="0">
                    <a:pos x="5772" y="213"/>
                  </a:cxn>
                  <a:cxn ang="0">
                    <a:pos x="4302" y="439"/>
                  </a:cxn>
                  <a:cxn ang="0">
                    <a:pos x="1488" y="201"/>
                  </a:cxn>
                  <a:cxn ang="0">
                    <a:pos x="0" y="656"/>
                  </a:cxn>
                  <a:cxn ang="0">
                    <a:pos x="6" y="2"/>
                  </a:cxn>
                </a:cxnLst>
                <a:rect l="0" t="0" r="0" b="0"/>
                <a:pathLst>
                  <a:path w="5772" h="656">
                    <a:moveTo>
                      <a:pt x="6" y="2"/>
                    </a:moveTo>
                    <a:lnTo>
                      <a:pt x="2542" y="0"/>
                    </a:lnTo>
                    <a:cubicBezTo>
                      <a:pt x="2746" y="101"/>
                      <a:pt x="3828" y="367"/>
                      <a:pt x="4374" y="367"/>
                    </a:cubicBezTo>
                    <a:cubicBezTo>
                      <a:pt x="4920" y="367"/>
                      <a:pt x="5526" y="152"/>
                      <a:pt x="5766" y="55"/>
                    </a:cubicBezTo>
                    <a:lnTo>
                      <a:pt x="5772" y="213"/>
                    </a:lnTo>
                    <a:cubicBezTo>
                      <a:pt x="5670" y="257"/>
                      <a:pt x="5016" y="441"/>
                      <a:pt x="4302" y="439"/>
                    </a:cubicBezTo>
                    <a:cubicBezTo>
                      <a:pt x="3588" y="437"/>
                      <a:pt x="2205" y="165"/>
                      <a:pt x="1488" y="201"/>
                    </a:cubicBezTo>
                    <a:cubicBezTo>
                      <a:pt x="750" y="209"/>
                      <a:pt x="270" y="482"/>
                      <a:pt x="0" y="656"/>
                    </a:cubicBezTo>
                    <a:lnTo>
                      <a:pt x="6" y="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shade val="50000"/>
                      <a:alpha val="45000"/>
                      <a:satMod val="120000"/>
                    </a:schemeClr>
                  </a:gs>
                  <a:gs pos="100000">
                    <a:schemeClr val="accent3">
                      <a:shade val="80000"/>
                      <a:alpha val="55000"/>
                      <a:satMod val="155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anchor="t" compatLnSpc="1"/>
              <a:lstStyle/>
              <a:p>
                <a:pPr marL="0" algn="l" rtl="0" eaLnBrk="1" latinLnBrk="0" hangingPunct="1"/>
                <a:endParaRPr kumimoji="0" lang="en-US" sz="18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Freeform 28"/>
              <p:cNvSpPr>
                <a:spLocks/>
              </p:cNvSpPr>
              <p:nvPr/>
            </p:nvSpPr>
            <p:spPr bwMode="auto">
              <a:xfrm>
                <a:off x="5842000" y="-7144"/>
                <a:ext cx="6350000" cy="638175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1668" y="564"/>
                  </a:cxn>
                  <a:cxn ang="0">
                    <a:pos x="3000" y="186"/>
                  </a:cxn>
                  <a:cxn ang="0">
                    <a:pos x="3000" y="6"/>
                  </a:cxn>
                  <a:cxn ang="0">
                    <a:pos x="0" y="0"/>
                  </a:cxn>
                </a:cxnLst>
                <a:rect l="0" t="0" r="0" b="0"/>
                <a:pathLst>
                  <a:path w="3000" h="595">
                    <a:moveTo>
                      <a:pt x="0" y="0"/>
                    </a:moveTo>
                    <a:cubicBezTo>
                      <a:pt x="174" y="102"/>
                      <a:pt x="1168" y="533"/>
                      <a:pt x="1668" y="564"/>
                    </a:cubicBezTo>
                    <a:cubicBezTo>
                      <a:pt x="2168" y="595"/>
                      <a:pt x="2778" y="279"/>
                      <a:pt x="3000" y="186"/>
                    </a:cubicBezTo>
                    <a:lnTo>
                      <a:pt x="3000" y="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>
                      <a:shade val="50000"/>
                      <a:alpha val="30000"/>
                      <a:satMod val="130000"/>
                    </a:schemeClr>
                  </a:gs>
                  <a:gs pos="80000">
                    <a:schemeClr val="accent2">
                      <a:shade val="75000"/>
                      <a:alpha val="45000"/>
                      <a:satMod val="140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anchor="t" compatLnSpc="1"/>
              <a:lstStyle/>
              <a:p>
                <a:pPr marL="0" algn="l" rtl="0" eaLnBrk="1" latinLnBrk="0" hangingPunct="1"/>
                <a:endParaRPr kumimoji="0" lang="en-US" sz="18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>
                <a:off x="-25356" y="202408"/>
                <a:ext cx="12240731" cy="649224"/>
                <a:chOff x="-19045" y="216550"/>
                <a:chExt cx="9180548" cy="649224"/>
              </a:xfrm>
            </p:grpSpPr>
            <p:sp>
              <p:nvSpPr>
                <p:cNvPr id="32" name="Freeform 31"/>
                <p:cNvSpPr>
                  <a:spLocks/>
                </p:cNvSpPr>
                <p:nvPr/>
              </p:nvSpPr>
              <p:spPr bwMode="auto">
                <a:xfrm rot="21435692">
                  <a:off x="-19045" y="216550"/>
                  <a:ext cx="9163050" cy="649224"/>
                </a:xfrm>
                <a:custGeom>
                  <a:avLst>
                    <a:gd name="A1" fmla="val 0"/>
                    <a:gd name="A2" fmla="val 0"/>
                    <a:gd name="A3" fmla="val 0"/>
                    <a:gd name="A4" fmla="val 0"/>
                    <a:gd name="A5" fmla="val 0"/>
                    <a:gd name="A6" fmla="val 0"/>
                    <a:gd name="A7" fmla="val 0"/>
                    <a:gd name="A8" fmla="val 0"/>
                  </a:avLst>
                  <a:gdLst/>
                  <a:ahLst/>
                  <a:cxnLst>
                    <a:cxn ang="0">
                      <a:pos x="0" y="966"/>
                    </a:cxn>
                    <a:cxn ang="0">
                      <a:pos x="1608" y="282"/>
                    </a:cxn>
                    <a:cxn ang="0">
                      <a:pos x="4110" y="1008"/>
                    </a:cxn>
                    <a:cxn ang="0">
                      <a:pos x="5772" y="0"/>
                    </a:cxn>
                  </a:cxnLst>
                  <a:rect l="0" t="0" r="0" b="0"/>
                  <a:pathLst>
                    <a:path w="5772" h="1055">
                      <a:moveTo>
                        <a:pt x="0" y="966"/>
                      </a:moveTo>
                      <a:cubicBezTo>
                        <a:pt x="282" y="738"/>
                        <a:pt x="923" y="275"/>
                        <a:pt x="1608" y="282"/>
                      </a:cubicBezTo>
                      <a:cubicBezTo>
                        <a:pt x="2293" y="289"/>
                        <a:pt x="3416" y="1055"/>
                        <a:pt x="4110" y="1008"/>
                      </a:cubicBezTo>
                      <a:cubicBezTo>
                        <a:pt x="4804" y="961"/>
                        <a:pt x="5426" y="210"/>
                        <a:pt x="5772" y="0"/>
                      </a:cubicBezTo>
                    </a:path>
                  </a:pathLst>
                </a:custGeom>
                <a:noFill/>
                <a:ln w="10795" cap="flat" cmpd="sng" algn="ctr">
                  <a:gradFill>
                    <a:gsLst>
                      <a:gs pos="74000">
                        <a:schemeClr val="accent3">
                          <a:shade val="75000"/>
                        </a:schemeClr>
                      </a:gs>
                      <a:gs pos="86000">
                        <a:schemeClr val="tx1">
                          <a:alpha val="29000"/>
                        </a:schemeClr>
                      </a:gs>
                      <a:gs pos="16000">
                        <a:schemeClr val="accent2">
                          <a:shade val="75000"/>
                          <a:alpha val="56000"/>
                        </a:schemeClr>
                      </a:gs>
                    </a:gsLst>
                    <a:lin ang="5400000" scaled="1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anchor="t" compatLnSpc="1"/>
                <a:lstStyle/>
                <a:p>
                  <a:endParaRPr kumimoji="0" lang="en-US" sz="1800"/>
                </a:p>
              </p:txBody>
            </p:sp>
            <p:sp>
              <p:nvSpPr>
                <p:cNvPr id="33" name="Freeform 32"/>
                <p:cNvSpPr>
                  <a:spLocks/>
                </p:cNvSpPr>
                <p:nvPr/>
              </p:nvSpPr>
              <p:spPr bwMode="auto">
                <a:xfrm rot="21435692">
                  <a:off x="-14309" y="290003"/>
                  <a:ext cx="9175812" cy="530352"/>
                </a:xfrm>
                <a:custGeom>
                  <a:avLst>
                    <a:gd name="A1" fmla="val 0"/>
                    <a:gd name="A2" fmla="val 0"/>
                    <a:gd name="A3" fmla="val 0"/>
                    <a:gd name="A4" fmla="val 0"/>
                    <a:gd name="A5" fmla="val 0"/>
                    <a:gd name="A6" fmla="val 0"/>
                    <a:gd name="A7" fmla="val 0"/>
                    <a:gd name="A8" fmla="val 0"/>
                  </a:avLst>
                  <a:gdLst/>
                  <a:ahLst/>
                  <a:cxnLst>
                    <a:cxn ang="0">
                      <a:pos x="0" y="732"/>
                    </a:cxn>
                    <a:cxn ang="0">
                      <a:pos x="1638" y="228"/>
                    </a:cxn>
                    <a:cxn ang="0">
                      <a:pos x="4122" y="816"/>
                    </a:cxn>
                    <a:cxn ang="0">
                      <a:pos x="5766" y="0"/>
                    </a:cxn>
                  </a:cxnLst>
                  <a:rect l="0" t="0" r="0" b="0"/>
                  <a:pathLst>
                    <a:path w="5766" h="854">
                      <a:moveTo>
                        <a:pt x="0" y="732"/>
                      </a:moveTo>
                      <a:cubicBezTo>
                        <a:pt x="273" y="647"/>
                        <a:pt x="951" y="214"/>
                        <a:pt x="1638" y="228"/>
                      </a:cubicBezTo>
                      <a:cubicBezTo>
                        <a:pt x="2325" y="242"/>
                        <a:pt x="3434" y="854"/>
                        <a:pt x="4122" y="816"/>
                      </a:cubicBezTo>
                      <a:cubicBezTo>
                        <a:pt x="4810" y="778"/>
                        <a:pt x="5424" y="170"/>
                        <a:pt x="5766" y="0"/>
                      </a:cubicBezTo>
                    </a:path>
                  </a:pathLst>
                </a:custGeom>
                <a:noFill/>
                <a:ln w="9525" cap="flat" cmpd="sng" algn="ctr">
                  <a:gradFill>
                    <a:gsLst>
                      <a:gs pos="74000">
                        <a:schemeClr val="accent4"/>
                      </a:gs>
                      <a:gs pos="44000">
                        <a:schemeClr val="accent1"/>
                      </a:gs>
                      <a:gs pos="33000">
                        <a:schemeClr val="accent2">
                          <a:alpha val="56000"/>
                        </a:schemeClr>
                      </a:gs>
                    </a:gsLst>
                    <a:lin ang="5400000" scaled="1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anchor="t" compatLnSpc="1"/>
                <a:lstStyle/>
                <a:p>
                  <a:endParaRPr kumimoji="0" lang="en-US" sz="1800"/>
                </a:p>
              </p:txBody>
            </p:sp>
          </p:grpSp>
        </p:grpSp>
      </p:grp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935480"/>
            <a:ext cx="109728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fld id="{0896AF5E-81E4-4BF6-AC65-E32D91D62375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Real-Time Systems (Monsoon 2020)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>
            <a:lumMod val="50000"/>
          </a:schemeClr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>
            <a:lumMod val="75000"/>
          </a:schemeClr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>
            <a:lumMod val="50000"/>
          </a:schemeClr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>
            <a:lumMod val="75000"/>
          </a:schemeClr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0" algn="l" rtl="0" eaLnBrk="1" latinLnBrk="0" hangingPunct="1">
        <a:spcBef>
          <a:spcPct val="20000"/>
        </a:spcBef>
        <a:buClr>
          <a:schemeClr val="tx2"/>
        </a:buClr>
        <a:buFontTx/>
        <a:buNone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.ewi.tudelft.nl/mitra/teaching/rts/2019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Lecture 23: Multiprocessor Scheduling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11200" y="3810000"/>
            <a:ext cx="10472928" cy="1171136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/>
              <a:t>Deepak Gangadharan </a:t>
            </a:r>
            <a:br>
              <a:rPr lang="en-US" dirty="0"/>
            </a:br>
            <a:r>
              <a:rPr lang="en-US" dirty="0"/>
              <a:t>(Taken from slides by Dr. Mitra </a:t>
            </a:r>
            <a:r>
              <a:rPr lang="en-US" dirty="0" err="1"/>
              <a:t>Nasri</a:t>
            </a:r>
            <a:r>
              <a:rPr lang="en-US" dirty="0"/>
              <a:t> from TU Delft)</a:t>
            </a:r>
            <a:br>
              <a:rPr lang="en-US" dirty="0"/>
            </a:br>
            <a:r>
              <a:rPr lang="en-US" dirty="0"/>
              <a:t>Link: </a:t>
            </a:r>
            <a:r>
              <a:rPr lang="en-US" dirty="0">
                <a:hlinkClick r:id="rId3"/>
              </a:rPr>
              <a:t>http://www.st.ewi.tudelft.nl/mitra/teaching/rts/2019/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82286128-B794-45E1-BEDE-26BE7E59BD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525" y="5194266"/>
            <a:ext cx="1809750" cy="93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2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D7E62-EE2F-41B1-8C46-E898E260D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bad memory conflict can be?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4F3ED-B099-4CAC-8368-723097078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Test on Intel Xeon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DECC0-58A2-4084-BB20-543370F1A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Real-Time Systems (Monsoon 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349518-C556-4678-8522-3BF2D5D74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E091B0-D6A9-4E51-82EC-3C619D7B4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595" y="2702947"/>
            <a:ext cx="5051209" cy="3653404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65026AC3-C59B-4AD3-9E21-7AC0AC5D17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26" y="6317240"/>
            <a:ext cx="944714" cy="48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0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D7E62-EE2F-41B1-8C46-E898E260D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multicore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4F3ED-B099-4CAC-8368-723097078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35480"/>
            <a:ext cx="4368800" cy="79756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IN" dirty="0">
                <a:solidFill>
                  <a:srgbClr val="0070C0"/>
                </a:solidFill>
              </a:rPr>
              <a:t>Identical cores</a:t>
            </a:r>
            <a:br>
              <a:rPr lang="en-IN" dirty="0"/>
            </a:br>
            <a:r>
              <a:rPr lang="en-IN" dirty="0"/>
              <a:t>ARM’s </a:t>
            </a:r>
            <a:r>
              <a:rPr lang="en-IN" dirty="0" err="1"/>
              <a:t>MPCore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DECC0-58A2-4084-BB20-543370F1A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Real-Time Systems (Monsoon 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349518-C556-4678-8522-3BF2D5D74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65026AC3-C59B-4AD3-9E21-7AC0AC5D17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26" y="6317240"/>
            <a:ext cx="944714" cy="4869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8C9DF3-8DEE-4980-A49C-57297088E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740" y="2646846"/>
            <a:ext cx="3495181" cy="3638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048FED-FE69-418B-9494-BC7B65175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6880" y="2807971"/>
            <a:ext cx="3884280" cy="354838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8BF27C-C884-4516-A4F2-55F626341C7C}"/>
              </a:ext>
            </a:extLst>
          </p:cNvPr>
          <p:cNvSpPr txBox="1">
            <a:spLocks/>
          </p:cNvSpPr>
          <p:nvPr/>
        </p:nvSpPr>
        <p:spPr>
          <a:xfrm>
            <a:off x="6492240" y="2010411"/>
            <a:ext cx="4368800" cy="79756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>
                  <a:lumMod val="50000"/>
                </a:schemeClr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/>
              <a:buNone/>
            </a:pPr>
            <a:r>
              <a:rPr lang="en-IN" dirty="0">
                <a:solidFill>
                  <a:srgbClr val="0070C0"/>
                </a:solidFill>
              </a:rPr>
              <a:t>Heterogeneous cores</a:t>
            </a:r>
            <a:br>
              <a:rPr lang="en-IN" dirty="0"/>
            </a:br>
            <a:r>
              <a:rPr lang="en-IN" dirty="0"/>
              <a:t>STI’s Cell Processor</a:t>
            </a:r>
          </a:p>
        </p:txBody>
      </p:sp>
    </p:spTree>
    <p:extLst>
      <p:ext uri="{BB962C8B-B14F-4D97-AF65-F5344CB8AC3E}">
        <p14:creationId xmlns:p14="http://schemas.microsoft.com/office/powerpoint/2010/main" val="15841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D7E62-EE2F-41B1-8C46-E898E260D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Example: ARM </a:t>
            </a:r>
            <a:r>
              <a:rPr lang="en-IN" dirty="0" err="1"/>
              <a:t>Big.LITTLE</a:t>
            </a:r>
            <a:r>
              <a:rPr lang="en-IN" dirty="0"/>
              <a:t> architecture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DECC0-58A2-4084-BB20-543370F1A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Real-Time Systems (Monsoon 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349518-C556-4678-8522-3BF2D5D74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65026AC3-C59B-4AD3-9E21-7AC0AC5D17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26" y="6317240"/>
            <a:ext cx="944714" cy="4869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072A3D-4C8C-4B5D-A28D-97B859964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" y="1993682"/>
            <a:ext cx="10698480" cy="35175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56233B5-2273-40B1-8042-8CFD2BAC8DE0}"/>
              </a:ext>
            </a:extLst>
          </p:cNvPr>
          <p:cNvSpPr txBox="1"/>
          <p:nvPr/>
        </p:nvSpPr>
        <p:spPr>
          <a:xfrm>
            <a:off x="775056" y="5784580"/>
            <a:ext cx="1064188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There are many open scheduling problems in heterogeneous platforms: we will focus on identical cores</a:t>
            </a:r>
          </a:p>
        </p:txBody>
      </p:sp>
    </p:spTree>
    <p:extLst>
      <p:ext uri="{BB962C8B-B14F-4D97-AF65-F5344CB8AC3E}">
        <p14:creationId xmlns:p14="http://schemas.microsoft.com/office/powerpoint/2010/main" val="427865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E9F35-5624-4911-B367-130BE367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Task Models for Parallel Real-Time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0302F-F6BF-4EA5-B078-21B62A7E5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Representing a parallel code requires more complex structures like a graph (usually a directed acyclic graph or DAG)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25363B-F26B-4CE1-9EC0-357E6F937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Real-Time Systems (Monsoon 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BAE2F8-253B-4B09-A331-D385A32BE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FD88A345-5572-4AAD-AAC4-063B2B5A41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26" y="6317240"/>
            <a:ext cx="944714" cy="486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CBD85D-0F69-42D9-BE19-732E99C21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458" y="2928939"/>
            <a:ext cx="7158903" cy="348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67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C364F-E652-4706-B00C-4B47ACFB2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Structured Parallelism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2BA8D-7B58-4845-8494-B52120A9C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Fork-Join Graphs (a special type of DAG)</a:t>
            </a:r>
          </a:p>
          <a:p>
            <a:pPr lvl="1"/>
            <a:r>
              <a:rPr lang="en-IN" dirty="0"/>
              <a:t>After a fork node, all immediate successors must</a:t>
            </a:r>
            <a:br>
              <a:rPr lang="en-IN" dirty="0"/>
            </a:br>
            <a:r>
              <a:rPr lang="en-IN" dirty="0"/>
              <a:t>be executed in any order</a:t>
            </a:r>
          </a:p>
          <a:p>
            <a:pPr lvl="1"/>
            <a:r>
              <a:rPr lang="en-IN" dirty="0"/>
              <a:t>A join node is executed only after all immediate</a:t>
            </a:r>
            <a:br>
              <a:rPr lang="en-IN" dirty="0"/>
            </a:br>
            <a:r>
              <a:rPr lang="en-IN" dirty="0"/>
              <a:t>predecessors are completed</a:t>
            </a:r>
          </a:p>
          <a:p>
            <a:r>
              <a:rPr lang="en-IN" dirty="0"/>
              <a:t>Nested fork-join model can have nested forks and</a:t>
            </a:r>
            <a:br>
              <a:rPr lang="en-IN" dirty="0"/>
            </a:br>
            <a:r>
              <a:rPr lang="en-IN" dirty="0"/>
              <a:t>joins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650354-5834-4EE2-91CA-FB4A514AE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Real-Time Systems (Monsoon 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352C2-1BC9-4A86-A05A-8225ACF93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D07188F2-4B0A-4B88-BB40-15553014B4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26" y="6317240"/>
            <a:ext cx="944714" cy="486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1356D-EDB5-4C87-8C09-5A5F02736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890" y="2076340"/>
            <a:ext cx="2688300" cy="3091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3105E31-E917-4A5B-8921-2F4A5C3CFD6D}"/>
              </a:ext>
            </a:extLst>
          </p:cNvPr>
          <p:cNvSpPr/>
          <p:nvPr/>
        </p:nvSpPr>
        <p:spPr>
          <a:xfrm>
            <a:off x="8666480" y="4450080"/>
            <a:ext cx="426720" cy="396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32E58-8D05-4C41-8FAD-408F9D05D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169" y="4648200"/>
            <a:ext cx="3576152" cy="181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3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AA9D1-1E65-41C8-9299-F3EEADE2B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Important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24171-1D2B-401A-AF94-162FE1FBB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39D89D-FE55-4E6B-9FB3-F57DD760D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Real-Time Systems (Monsoon 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B2410E-C741-4062-9A78-70942E802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8C19A000-689B-457B-AD8A-B38DF7C432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26" y="6317240"/>
            <a:ext cx="944714" cy="486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BDF116-6757-4F5A-89E1-64EDAD27D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549" y="1954746"/>
            <a:ext cx="7285771" cy="435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6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49570-140E-47BE-AAE2-DC73DE14F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Multiprocessor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7774B-991F-4610-A1F7-38F240E0C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7AB47A-1127-48AA-8185-4C73724B6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Real-Time Systems (Monsoon 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62E402-D450-45BC-AD91-8FCA2F437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ACDF14-5538-48FB-A9B0-26C2A027E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120" y="2025872"/>
            <a:ext cx="2329000" cy="42987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513927-FF4B-4AA6-978F-C54C62AB6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132" y="2420960"/>
            <a:ext cx="4421736" cy="373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5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944ADCF-20C1-41D9-A1CC-5C5420E484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1456" y="3025336"/>
            <a:ext cx="10472928" cy="1752600"/>
          </a:xfrm>
        </p:spPr>
        <p:txBody>
          <a:bodyPr/>
          <a:lstStyle/>
          <a:p>
            <a:pPr algn="ctr"/>
            <a:r>
              <a:rPr lang="en-IN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28107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877FF7-6F15-4398-AF61-755180BBC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Real-Time Systems (Monsoon 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04808B-0A6A-4D9E-9BDA-096DBD98D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E4BB6E9-F341-4F41-8E94-BFAED432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00743"/>
            <a:ext cx="10972800" cy="990600"/>
          </a:xfrm>
        </p:spPr>
        <p:txBody>
          <a:bodyPr>
            <a:normAutofit/>
          </a:bodyPr>
          <a:lstStyle/>
          <a:p>
            <a:r>
              <a:rPr lang="en-US" sz="2900" dirty="0"/>
              <a:t>Future real-time systems – Need lot of computational power</a:t>
            </a:r>
            <a:endParaRPr lang="en-IN" sz="2900" dirty="0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BFE6248B-F5CA-4A2B-9136-E3D7215C4D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26" y="6317240"/>
            <a:ext cx="944714" cy="4869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E750B6-274A-4BFF-BB0C-E6608B592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996" y="1689426"/>
            <a:ext cx="2682217" cy="2130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C77EC3-7061-41BA-BE7C-A29209CF9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950" y="1599428"/>
            <a:ext cx="4144951" cy="22200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9E2481-9181-418B-B391-FE1FE80905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3901" y="1599428"/>
            <a:ext cx="2062174" cy="21796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166CA0-3CF4-4A74-9EA4-0C69D8E8FA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8696" y="3830164"/>
            <a:ext cx="8051693" cy="240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3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4BC2C-AE72-4428-AFA7-1A413753E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Switching to multicore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39597-D66E-4F82-B4D8-CCB1761FC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dirty="0">
                <a:solidFill>
                  <a:srgbClr val="0070C0"/>
                </a:solidFill>
              </a:rPr>
              <a:t>How to exploit multicores in real-time systems?</a:t>
            </a:r>
          </a:p>
          <a:p>
            <a:r>
              <a:rPr lang="en-IN" dirty="0"/>
              <a:t>Industrial trend 1: By consolidation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0070C0"/>
                </a:solidFill>
              </a:rPr>
              <a:t>Port the existing functionalities of a multiple processors into a multicore platform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IN" dirty="0"/>
              <a:t>Example: ECU consolidation in automotive industry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IN" dirty="0"/>
              <a:t>Reduces hardware cost and communication delays</a:t>
            </a:r>
          </a:p>
          <a:p>
            <a:r>
              <a:rPr lang="en-IN" dirty="0"/>
              <a:t>Industrial trend 2: By parallel programming techniques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/>
              <a:t>By </a:t>
            </a:r>
            <a:r>
              <a:rPr lang="en-IN" dirty="0">
                <a:solidFill>
                  <a:srgbClr val="0070C0"/>
                </a:solidFill>
              </a:rPr>
              <a:t>parallelizing the application code</a:t>
            </a:r>
            <a:r>
              <a:rPr lang="en-IN" dirty="0"/>
              <a:t>, each code segment can run on a different core in parallel </a:t>
            </a:r>
            <a:r>
              <a:rPr lang="en-IN" dirty="0">
                <a:sym typeface="Wingdings" panose="05000000000000000000" pitchFamily="2" charset="2"/>
              </a:rPr>
              <a:t> tasks will have a shorter response time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>
                <a:sym typeface="Wingdings" panose="05000000000000000000" pitchFamily="2" charset="2"/>
              </a:rPr>
              <a:t>Main challenges: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IN" dirty="0">
                <a:solidFill>
                  <a:srgbClr val="C00000"/>
                </a:solidFill>
                <a:sym typeface="Wingdings" panose="05000000000000000000" pitchFamily="2" charset="2"/>
              </a:rPr>
              <a:t>How to split the code into parallel segments that can be executed simultaneously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IN" dirty="0">
                <a:solidFill>
                  <a:srgbClr val="C00000"/>
                </a:solidFill>
                <a:sym typeface="Wingdings" panose="05000000000000000000" pitchFamily="2" charset="2"/>
              </a:rPr>
              <a:t>How to allocate such segments to different cores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IN" dirty="0">
                <a:solidFill>
                  <a:srgbClr val="C00000"/>
                </a:solidFill>
                <a:sym typeface="Wingdings" panose="05000000000000000000" pitchFamily="2" charset="2"/>
              </a:rPr>
              <a:t>How to analyse the WCET of the applications on a multicore platform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B29AA7-CA46-4189-9C7C-48060FBFB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Real-Time Systems (Monsoon 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258854-225C-4364-8E13-68EBC08CB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463CD278-14C0-4B5E-BAA3-1156649DE4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26" y="6317240"/>
            <a:ext cx="944714" cy="48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3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4BC2C-AE72-4428-AFA7-1A413753E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Industry’s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39597-D66E-4F82-B4D8-CCB1761FC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>
                <a:solidFill>
                  <a:srgbClr val="C00000"/>
                </a:solidFill>
              </a:rPr>
              <a:t>Problem 1: Parallelizing legacy code implies a tremendous cost and effort due to: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/>
              <a:t>Redesigning the application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/>
              <a:t>Rewriting the source code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/>
              <a:t>Updating the operating system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/>
              <a:t>Writing new documentation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/>
              <a:t>Testing the system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/>
              <a:t>Software certification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IN" dirty="0"/>
          </a:p>
          <a:p>
            <a:r>
              <a:rPr lang="en-IN" dirty="0">
                <a:solidFill>
                  <a:srgbClr val="C00000"/>
                </a:solidFill>
              </a:rPr>
              <a:t>Problem 2: Execution of tasks on a multicore platform causes a lot of</a:t>
            </a:r>
            <a:r>
              <a:rPr lang="en-IN" dirty="0"/>
              <a:t> conflicts/interferences on hardware and software resources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/>
              <a:t>Multiple tasks (running on multiple cores) may want to access the memory at the same time</a:t>
            </a:r>
            <a:endParaRPr lang="en-IN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>
                <a:sym typeface="Wingdings" panose="05000000000000000000" pitchFamily="2" charset="2"/>
              </a:rPr>
              <a:t>Tasks may evict each other’s cache blocks in the shared caches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/>
              <a:t>WCET of a task will depend on the set of co-running tasks on the platform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B29AA7-CA46-4189-9C7C-48060FBFB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Real-Time Systems (Monsoon 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258854-225C-4364-8E13-68EBC08CB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463CD278-14C0-4B5E-BAA3-1156649DE4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26" y="6317240"/>
            <a:ext cx="944714" cy="48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21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B388F-4CFC-47C8-B974-0584DCDA2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WCET in multicore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E4BE5-FCC0-4C81-8BF3-05796E327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Real-Time Systems (Monsoon 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F316E9-3934-4862-9FF3-ADECA3A4D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6195E4-6045-441B-A3A7-7579D3AD1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9" y="2080988"/>
            <a:ext cx="8596118" cy="39096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FEDE02-61CF-4B33-9DE6-52341BEEAA20}"/>
              </a:ext>
            </a:extLst>
          </p:cNvPr>
          <p:cNvSpPr txBox="1"/>
          <p:nvPr/>
        </p:nvSpPr>
        <p:spPr>
          <a:xfrm>
            <a:off x="8026400" y="4550229"/>
            <a:ext cx="3425618" cy="646331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dirty="0"/>
              <a:t>Test by Lockheed Martin Space </a:t>
            </a:r>
          </a:p>
          <a:p>
            <a:r>
              <a:rPr lang="en-IN" dirty="0"/>
              <a:t>Systems on 8-core platform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E0C929AF-D4BA-4C30-A3B7-9B676B6DFE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26" y="6317240"/>
            <a:ext cx="944714" cy="48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5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B388F-4CFC-47C8-B974-0584DCDA2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Cache in multicore systems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E4BE5-FCC0-4C81-8BF3-05796E327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Real-Time Systems (Monsoon 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F316E9-3934-4862-9FF3-ADECA3A4D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E0C929AF-D4BA-4C30-A3B7-9B676B6DFE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26" y="6317240"/>
            <a:ext cx="944714" cy="4869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83A5F1-518E-4A08-B8FC-4C7D826E2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30" y="2121282"/>
            <a:ext cx="3341914" cy="26154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EF7FA8-6AC8-47D1-B4FD-7FDE686C6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342" y="2140820"/>
            <a:ext cx="4440144" cy="994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7248D5-4629-43C7-BA9A-00D74CA45D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3061" y="4070850"/>
            <a:ext cx="4339678" cy="22431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9C3EAF-2514-4BC7-BDCA-531F2F4CF4E4}"/>
              </a:ext>
            </a:extLst>
          </p:cNvPr>
          <p:cNvSpPr txBox="1"/>
          <p:nvPr/>
        </p:nvSpPr>
        <p:spPr>
          <a:xfrm>
            <a:off x="8748486" y="2140820"/>
            <a:ext cx="3316036" cy="64633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dirty="0"/>
              <a:t>Possible Solution: partition the</a:t>
            </a:r>
          </a:p>
          <a:p>
            <a:r>
              <a:rPr lang="en-IN" dirty="0"/>
              <a:t>last-level cache between tasks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14ED4F-232A-40D7-9628-5374E6E910CB}"/>
              </a:ext>
            </a:extLst>
          </p:cNvPr>
          <p:cNvSpPr txBox="1"/>
          <p:nvPr/>
        </p:nvSpPr>
        <p:spPr>
          <a:xfrm>
            <a:off x="1103740" y="5188564"/>
            <a:ext cx="5768296" cy="646331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Issue: Reducing cache size of a task will increase its WCET and hence the task’s utilization</a:t>
            </a:r>
          </a:p>
        </p:txBody>
      </p:sp>
    </p:spTree>
    <p:extLst>
      <p:ext uri="{BB962C8B-B14F-4D97-AF65-F5344CB8AC3E}">
        <p14:creationId xmlns:p14="http://schemas.microsoft.com/office/powerpoint/2010/main" val="195944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B388F-4CFC-47C8-B974-0584DCDA2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Cache in multicore systems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E4BE5-FCC0-4C81-8BF3-05796E327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Real-Time Systems (Monsoon 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F316E9-3934-4862-9FF3-ADECA3A4D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E0C929AF-D4BA-4C30-A3B7-9B676B6DFE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26" y="6317240"/>
            <a:ext cx="944714" cy="4869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83A5F1-518E-4A08-B8FC-4C7D826E2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30" y="2121282"/>
            <a:ext cx="3341914" cy="26154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EF7FA8-6AC8-47D1-B4FD-7FDE686C6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342" y="2140820"/>
            <a:ext cx="4440144" cy="9944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9C3EAF-2514-4BC7-BDCA-531F2F4CF4E4}"/>
              </a:ext>
            </a:extLst>
          </p:cNvPr>
          <p:cNvSpPr txBox="1"/>
          <p:nvPr/>
        </p:nvSpPr>
        <p:spPr>
          <a:xfrm>
            <a:off x="8748486" y="2140820"/>
            <a:ext cx="3316036" cy="64633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dirty="0"/>
              <a:t>Possible Solution: partition the</a:t>
            </a:r>
          </a:p>
          <a:p>
            <a:r>
              <a:rPr lang="en-IN" dirty="0"/>
              <a:t>last-level cache between tasks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14ED4F-232A-40D7-9628-5374E6E910CB}"/>
              </a:ext>
            </a:extLst>
          </p:cNvPr>
          <p:cNvSpPr txBox="1"/>
          <p:nvPr/>
        </p:nvSpPr>
        <p:spPr>
          <a:xfrm>
            <a:off x="4757297" y="3324816"/>
            <a:ext cx="6205343" cy="369332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Issue: Reducing cache size of a task will increase its WCET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42DF57-538E-401E-917F-B1094FCB4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1235" y="3891820"/>
            <a:ext cx="4470400" cy="9771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C5DC5F-E62E-4DE1-9A7E-18BA05CB2C2E}"/>
              </a:ext>
            </a:extLst>
          </p:cNvPr>
          <p:cNvSpPr txBox="1"/>
          <p:nvPr/>
        </p:nvSpPr>
        <p:spPr>
          <a:xfrm>
            <a:off x="609600" y="5304964"/>
            <a:ext cx="11382347" cy="92333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dirty="0"/>
              <a:t>Two possible approaches 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Use “non-</a:t>
            </a:r>
            <a:r>
              <a:rPr lang="en-IN" dirty="0" err="1"/>
              <a:t>preemptive</a:t>
            </a:r>
            <a:r>
              <a:rPr lang="en-IN" dirty="0"/>
              <a:t> scheduling” on the cores (to avoid cache conflicts on L1 and L2)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Partition the shared cache L3 by the number of cores (and not number of tasks which is usually much larger</a:t>
            </a:r>
          </a:p>
        </p:txBody>
      </p:sp>
    </p:spTree>
    <p:extLst>
      <p:ext uri="{BB962C8B-B14F-4D97-AF65-F5344CB8AC3E}">
        <p14:creationId xmlns:p14="http://schemas.microsoft.com/office/powerpoint/2010/main" val="42780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B388F-4CFC-47C8-B974-0584DCDA2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Memory Banks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E4BE5-FCC0-4C81-8BF3-05796E327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Real-Time Systems (Monsoon 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F316E9-3934-4862-9FF3-ADECA3A4D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E0C929AF-D4BA-4C30-A3B7-9B676B6DFE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26" y="6317240"/>
            <a:ext cx="944714" cy="4869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BFDC71-6AE9-4461-9ABD-F5C0A51DC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304" y="2588179"/>
            <a:ext cx="6337255" cy="37681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CB3109-38FC-4A36-80DD-A8DF9497F45C}"/>
              </a:ext>
            </a:extLst>
          </p:cNvPr>
          <p:cNvSpPr txBox="1"/>
          <p:nvPr/>
        </p:nvSpPr>
        <p:spPr>
          <a:xfrm>
            <a:off x="631383" y="2160108"/>
            <a:ext cx="635590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To reduce memory conflicts, DRAM is divided into </a:t>
            </a:r>
            <a:r>
              <a:rPr lang="en-IN" b="1" dirty="0"/>
              <a:t>banks</a:t>
            </a:r>
          </a:p>
        </p:txBody>
      </p:sp>
    </p:spTree>
    <p:extLst>
      <p:ext uri="{BB962C8B-B14F-4D97-AF65-F5344CB8AC3E}">
        <p14:creationId xmlns:p14="http://schemas.microsoft.com/office/powerpoint/2010/main" val="156447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B388F-4CFC-47C8-B974-0584DCDA2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Main memory and I/O conflicts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E4BE5-FCC0-4C81-8BF3-05796E327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Real-Time Systems (Monsoon 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F316E9-3934-4862-9FF3-ADECA3A4D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E0C929AF-D4BA-4C30-A3B7-9B676B6DFE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26" y="6317240"/>
            <a:ext cx="944714" cy="4869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CB3109-38FC-4A36-80DD-A8DF9497F45C}"/>
              </a:ext>
            </a:extLst>
          </p:cNvPr>
          <p:cNvSpPr txBox="1"/>
          <p:nvPr/>
        </p:nvSpPr>
        <p:spPr>
          <a:xfrm>
            <a:off x="631383" y="2160108"/>
            <a:ext cx="1089702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When cores concurrently access main memory, </a:t>
            </a:r>
            <a:r>
              <a:rPr lang="en-IN" dirty="0">
                <a:solidFill>
                  <a:srgbClr val="C00000"/>
                </a:solidFill>
              </a:rPr>
              <a:t>DRAM accesses have to be queued</a:t>
            </a:r>
            <a:r>
              <a:rPr lang="en-IN" dirty="0"/>
              <a:t>, causing slowdown</a:t>
            </a:r>
            <a:endParaRPr lang="en-IN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7B5A11-8812-402F-87F2-2F466AF84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740" y="2680871"/>
            <a:ext cx="4319017" cy="35240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C661A4-ECCE-4236-898F-5409D0B3F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282" y="3759072"/>
            <a:ext cx="5676928" cy="25972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32636F-770D-4AD4-8501-AFC98E8C055B}"/>
              </a:ext>
            </a:extLst>
          </p:cNvPr>
          <p:cNvSpPr txBox="1"/>
          <p:nvPr/>
        </p:nvSpPr>
        <p:spPr>
          <a:xfrm>
            <a:off x="6333847" y="2785070"/>
            <a:ext cx="5248553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dirty="0"/>
              <a:t>A similar problem occurs when tasks running in</a:t>
            </a:r>
          </a:p>
          <a:p>
            <a:r>
              <a:rPr lang="en-IN" dirty="0"/>
              <a:t>different cores request to access I/O devices at the</a:t>
            </a:r>
          </a:p>
          <a:p>
            <a:r>
              <a:rPr lang="en-IN" dirty="0"/>
              <a:t>same time</a:t>
            </a:r>
          </a:p>
        </p:txBody>
      </p:sp>
    </p:spTree>
    <p:extLst>
      <p:ext uri="{BB962C8B-B14F-4D97-AF65-F5344CB8AC3E}">
        <p14:creationId xmlns:p14="http://schemas.microsoft.com/office/powerpoint/2010/main" val="51294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esentation on brainstorming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non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usiness brainstorming presentation.potx" id="{DE77CA07-3D7A-4CF2-AF02-587F794CB3CB}" vid="{13C2A94F-C0A1-4622-B71C-29A3B00D5E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20602</TotalTime>
  <Words>669</Words>
  <Application>Microsoft Office PowerPoint</Application>
  <PresentationFormat>Widescreen</PresentationFormat>
  <Paragraphs>97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Century Gothic</vt:lpstr>
      <vt:lpstr>Courier New</vt:lpstr>
      <vt:lpstr>Palatino Linotype</vt:lpstr>
      <vt:lpstr>Wingdings</vt:lpstr>
      <vt:lpstr>Wingdings 2</vt:lpstr>
      <vt:lpstr>Presentation on brainstorming</vt:lpstr>
      <vt:lpstr>Lecture 23: Multiprocessor Scheduling</vt:lpstr>
      <vt:lpstr>Future real-time systems – Need lot of computational power</vt:lpstr>
      <vt:lpstr>Switching to multicore systems</vt:lpstr>
      <vt:lpstr>Industry’s Challenges</vt:lpstr>
      <vt:lpstr>WCET in multicore</vt:lpstr>
      <vt:lpstr>Cache in multicore systems</vt:lpstr>
      <vt:lpstr>Cache in multicore systems</vt:lpstr>
      <vt:lpstr>Memory Banks</vt:lpstr>
      <vt:lpstr>Main memory and I/O conflicts</vt:lpstr>
      <vt:lpstr>How bad memory conflict can be?</vt:lpstr>
      <vt:lpstr>Types of multicore systems</vt:lpstr>
      <vt:lpstr>Example: ARM Big.LITTLE architecture</vt:lpstr>
      <vt:lpstr>Task Models for Parallel Real-Time Tasks</vt:lpstr>
      <vt:lpstr>Structured Parallelism</vt:lpstr>
      <vt:lpstr>Important Factors</vt:lpstr>
      <vt:lpstr>Multiprocessor Models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3- Modeling Real-Time Systems</dc:title>
  <dc:creator>Deepak Gangadharan</dc:creator>
  <cp:lastModifiedBy>Deepak Gangadharan</cp:lastModifiedBy>
  <cp:revision>554</cp:revision>
  <dcterms:created xsi:type="dcterms:W3CDTF">2020-08-26T05:01:04Z</dcterms:created>
  <dcterms:modified xsi:type="dcterms:W3CDTF">2020-11-18T07:29:28Z</dcterms:modified>
</cp:coreProperties>
</file>